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0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1" r:id="rId3"/>
    <p:sldId id="263" r:id="rId4"/>
    <p:sldId id="265" r:id="rId5"/>
    <p:sldId id="267" r:id="rId6"/>
    <p:sldId id="266" r:id="rId7"/>
    <p:sldId id="310" r:id="rId8"/>
    <p:sldId id="270" r:id="rId9"/>
    <p:sldId id="291" r:id="rId10"/>
    <p:sldId id="269" r:id="rId11"/>
    <p:sldId id="277" r:id="rId12"/>
    <p:sldId id="278" r:id="rId13"/>
    <p:sldId id="271" r:id="rId14"/>
    <p:sldId id="272" r:id="rId15"/>
    <p:sldId id="292" r:id="rId16"/>
    <p:sldId id="295" r:id="rId17"/>
    <p:sldId id="273" r:id="rId18"/>
    <p:sldId id="297" r:id="rId19"/>
    <p:sldId id="275" r:id="rId20"/>
    <p:sldId id="276" r:id="rId21"/>
    <p:sldId id="279" r:id="rId22"/>
    <p:sldId id="280" r:id="rId23"/>
    <p:sldId id="293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4" r:id="rId34"/>
    <p:sldId id="301" r:id="rId35"/>
    <p:sldId id="300" r:id="rId36"/>
    <p:sldId id="298" r:id="rId37"/>
    <p:sldId id="308" r:id="rId38"/>
    <p:sldId id="299" r:id="rId39"/>
    <p:sldId id="302" r:id="rId40"/>
    <p:sldId id="309" r:id="rId4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353" autoAdjust="0"/>
  </p:normalViewPr>
  <p:slideViewPr>
    <p:cSldViewPr>
      <p:cViewPr>
        <p:scale>
          <a:sx n="69" d="100"/>
          <a:sy n="69" d="100"/>
        </p:scale>
        <p:origin x="-888" y="-3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lIns="99048" tIns="49524" rIns="99048" bIns="4952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lIns="99048" tIns="49524" rIns="99048" bIns="4952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C6BF30-B9B1-49E1-9395-D76F77BB2FC0}" type="datetimeFigureOut">
              <a:rPr lang="en-US"/>
              <a:pPr>
                <a:defRPr/>
              </a:pPr>
              <a:t>4/9/2014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lIns="99048" tIns="49524" rIns="99048" bIns="4952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lIns="99048" tIns="49524" rIns="99048" bIns="4952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6B41AD-8767-418F-B695-0E5687195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lIns="99048" tIns="49524" rIns="99048" bIns="4952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lIns="99048" tIns="49524" rIns="99048" bIns="4952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89620D-A538-4851-8A24-2B1BBF6251E8}" type="datetimeFigureOut">
              <a:rPr lang="en-US"/>
              <a:pPr>
                <a:defRPr/>
              </a:pPr>
              <a:t>4/9/2014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9048" tIns="49524" rIns="99048" bIns="49524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lIns="99048" tIns="49524" rIns="99048" bIns="4952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lIns="99048" tIns="49524" rIns="99048" bIns="4952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66BDAE-B540-4BB4-99D1-046FE73BE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5696B3-18C4-4D54-BA14-EBCB527D795A}" type="slidenum">
              <a:rPr lang="en-US" smtClean="0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FFAFB-7A4B-4B59-9DA2-8BE1122BA69D}" type="slidenum">
              <a:rPr lang="en-US" smtClean="0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cs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F2819-74AA-431F-B945-F0D77CD3AC8C}" type="slidenum">
              <a:rPr lang="en-US" smtClean="0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cs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A5676F-389A-475A-906C-2474EF55B1CB}" type="slidenum">
              <a:rPr lang="en-US" smtClean="0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cs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313D0-5BB4-4A2B-8AD3-980CEEE1E87C}" type="slidenum">
              <a:rPr lang="en-US" smtClean="0"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0A93C-4A5A-4DEE-B97B-AAD455C17AC9}" type="datetime1">
              <a:rPr lang="en-US" smtClean="0"/>
              <a:pPr>
                <a:defRPr/>
              </a:pPr>
              <a:t>4/9/2014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477D3-5675-4677-9791-58C44437B9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9ADB0-5178-40B6-943A-0C7BE09B2B24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6187B-FD1B-465C-8BFD-1C9868DF4B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E62C5-3961-411C-AFA9-D6C42A959148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0EE73-ED20-4ECD-86C4-24AED161D5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0062-829E-461E-BE88-4ACA60B88F5F}" type="datetime1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Математико-механический факультет СПбГУ </a:t>
            </a: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607B-5AFE-449E-98F8-6F1366460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09B5-624F-42D3-A20F-A8DC128BEBFE}" type="datetime1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Математико-механический факультет СПбГУ </a:t>
            </a: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C5FA-1C50-41F9-AD4E-89345907C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6DF0B-6440-41CC-9F1A-34AFFE44C6D1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486D6-FAC3-4F8A-A0A2-7F1786202B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780E4-4820-4915-96A4-3DCAD994DD0A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3D685-B0D3-4555-8216-C4E81C619F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84EF1-4A5B-4A09-A997-1639366F80CF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F3367-16C3-4432-AF69-66277329E3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B4863-4632-4A9F-8143-9FAB1B57C97F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81AE7-1BF7-476A-8532-69DDB20359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40EF4-4E8E-46A0-98DA-B1EE77166D57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AA922E-4905-4662-9BA6-4372093425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AE41A-483A-404B-9BC4-3B40784A2973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5CD11-01AA-40D2-AE15-44F8F7C886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BC9D4-ED84-433F-9304-E3DC2FC821B0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29A8EB51-C4AB-43F4-BC22-368F5EF135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F7976406-907A-474E-9E01-C9349827445D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16BB1-6579-4D61-BBCD-CC8CBFD67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058BCFF-1F31-4855-87AE-F824B4755DA3}" type="datetime1">
              <a:rPr lang="en-US" smtClean="0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Математико-механический факультет СПбГУ 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D5132E0-0822-4FED-A613-E47AC69240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ath.spbu.ru/GAM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Lena\&#1056;&#1072;&#1073;&#1086;&#1095;&#1080;&#1081;%20&#1089;&#1090;&#1086;&#1083;\VKI%20lecture\Cylinder.avi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mech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sme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spbu.ru/G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spbu.ru/GAM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388424" cy="1470025"/>
          </a:xfrm>
        </p:spPr>
        <p:txBody>
          <a:bodyPr/>
          <a:lstStyle/>
          <a:p>
            <a:pPr marL="342900" indent="-342900" algn="l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Механика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и математическое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моделирование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</a:t>
            </a:r>
            <a:r>
              <a:rPr kumimoji="0" lang="ru-RU" sz="3600" b="1" i="0" u="none" strike="noStrike" kern="1200" spc="0" normalizeH="0" baseline="0" noProof="0" dirty="0" smtClean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рограмма подготовки магистров</a:t>
            </a:r>
            <a:endParaRPr kumimoji="0" lang="ru-RU" sz="3600" b="1" i="0" u="none" strike="noStrike" kern="1200" cap="all" spc="0" normalizeH="0" baseline="0" noProof="0" dirty="0" smtClean="0">
              <a:ln w="6350">
                <a:noFill/>
              </a:ln>
              <a:solidFill>
                <a:schemeClr val="accent2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MersTrenaje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56167"/>
            <a:ext cx="3312368" cy="30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F53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3744" y="3212976"/>
            <a:ext cx="39766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1357313" y="6215063"/>
            <a:ext cx="2551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Колебания оболочек</a:t>
            </a:r>
          </a:p>
        </p:txBody>
      </p:sp>
      <p:graphicFrame>
        <p:nvGraphicFramePr>
          <p:cNvPr id="3074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85875" y="3929063"/>
          <a:ext cx="2809875" cy="2136775"/>
        </p:xfrm>
        <a:graphic>
          <a:graphicData uri="http://schemas.openxmlformats.org/presentationml/2006/ole">
            <p:oleObj spid="_x0000_s3074" name="Видео-клип" r:id="rId3" imgW="4552381" imgH="3457143" progId="Package">
              <p:embed/>
            </p:oleObj>
          </a:graphicData>
        </a:graphic>
      </p:graphicFrame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715000" y="1500188"/>
            <a:ext cx="2801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Устойчивость оболочек</a:t>
            </a:r>
          </a:p>
        </p:txBody>
      </p:sp>
      <p:pic>
        <p:nvPicPr>
          <p:cNvPr id="3078" name="Picture 17" descr="cyl_ax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928813"/>
            <a:ext cx="247173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21"/>
          <p:cNvGraphicFramePr>
            <a:graphicFrameLocks noChangeAspect="1"/>
          </p:cNvGraphicFramePr>
          <p:nvPr/>
        </p:nvGraphicFramePr>
        <p:xfrm>
          <a:off x="5786438" y="4714875"/>
          <a:ext cx="2674937" cy="1879600"/>
        </p:xfrm>
        <a:graphic>
          <a:graphicData uri="http://schemas.openxmlformats.org/presentationml/2006/ole">
            <p:oleObj spid="_x0000_s3075" name="Точечный рисунок" r:id="rId5" imgW="7914286" imgH="5563377" progId="PBrush">
              <p:embed/>
            </p:oleObj>
          </a:graphicData>
        </a:graphic>
      </p:graphicFrame>
      <p:sp>
        <p:nvSpPr>
          <p:cNvPr id="3079" name="Заголовок 20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998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прикладной механики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357188" y="1500188"/>
            <a:ext cx="4786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Corbel" pitchFamily="34" charset="0"/>
              </a:rPr>
              <a:t>В лаборатории ведутся фундаментальные исследования в области оболочек и пластин, имеющие приложения в строительстве, материаловедении, биомеханике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3"/>
          <p:cNvSpPr txBox="1">
            <a:spLocks noChangeArrowheads="1"/>
          </p:cNvSpPr>
          <p:nvPr/>
        </p:nvSpPr>
        <p:spPr bwMode="auto">
          <a:xfrm>
            <a:off x="285750" y="1357313"/>
            <a:ext cx="333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Corbel" pitchFamily="34" charset="0"/>
              </a:rPr>
              <a:t>Биомеханика глаза </a:t>
            </a:r>
            <a:endParaRPr lang="ru-RU" sz="200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25603" name="Picture 20" descr="gla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928813"/>
            <a:ext cx="144145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Заголовок 20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998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прикладной механики</a:t>
            </a:r>
          </a:p>
        </p:txBody>
      </p:sp>
      <p:pic>
        <p:nvPicPr>
          <p:cNvPr id="25605" name="Picture 4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000250"/>
            <a:ext cx="29781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LASIK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4929188"/>
            <a:ext cx="30416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5786438" y="1500188"/>
            <a:ext cx="2938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Corbel" pitchFamily="34" charset="0"/>
              </a:rPr>
              <a:t>Операция ЛАЗИК</a:t>
            </a:r>
            <a:endParaRPr lang="ru-RU" sz="200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3429000"/>
            <a:ext cx="26225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2428875"/>
            <a:ext cx="164465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428625" y="5857875"/>
            <a:ext cx="435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Измерение внутриглазного давления</a:t>
            </a:r>
            <a:endParaRPr lang="ru-RU" sz="1600">
              <a:solidFill>
                <a:schemeClr val="tx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900613" cy="4525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chemeClr val="tx2"/>
                </a:solidFill>
              </a:rPr>
              <a:t>Динамика роботов:</a:t>
            </a:r>
            <a:endParaRPr lang="ru-RU" sz="200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Компьютерное моделирование в динамике систем твердых тел 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Автоматическая балансировка  роторов</a:t>
            </a:r>
          </a:p>
        </p:txBody>
      </p:sp>
      <p:sp>
        <p:nvSpPr>
          <p:cNvPr id="20483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прикладной механики</a:t>
            </a:r>
          </a:p>
        </p:txBody>
      </p:sp>
      <p:pic>
        <p:nvPicPr>
          <p:cNvPr id="26628" name="Picture 7" descr="MersTrenajer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785938"/>
            <a:ext cx="3086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757863" cy="4525963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Заведующий кафедрой: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доктор физ.-мат. наук, профессор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Матвеев Сергей Константинович</a:t>
            </a:r>
            <a:endParaRPr lang="ru-RU" dirty="0" smtClean="0">
              <a:solidFill>
                <a:sysClr val="windowText" lastClr="000000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621792" lvl="1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hlinkClick r:id="rId2"/>
              </a:rPr>
              <a:t>http:</a:t>
            </a:r>
            <a:r>
              <a:rPr lang="en-US" sz="2800" dirty="0" smtClean="0">
                <a:hlinkClick r:id="rId2"/>
              </a:rPr>
              <a:t>//www.math.spbu.ru/GAM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	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	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7651" name="Текст 5"/>
          <p:cNvSpPr>
            <a:spLocks noGrp="1"/>
          </p:cNvSpPr>
          <p:nvPr>
            <p:ph type="body" sz="half" idx="2"/>
          </p:nvPr>
        </p:nvSpPr>
        <p:spPr>
          <a:xfrm>
            <a:off x="5572125" y="1600200"/>
            <a:ext cx="3214688" cy="4525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0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Кафедра гидроаэромеханики</a:t>
            </a:r>
          </a:p>
        </p:txBody>
      </p:sp>
      <p:pic>
        <p:nvPicPr>
          <p:cNvPr id="27653" name="Picture 2" descr="http://www.math.spbu.ru/GAM/imgs/matve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571625"/>
            <a:ext cx="2667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Физико-химическая газодинамика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Динамика сложных и неравновесных сред 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Вычислительная гидродинамика 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Сверхзвуковая аэродинамика 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Экспериментальная аэродинамика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Динамика вязкой жидкости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400" smtClean="0">
              <a:solidFill>
                <a:schemeClr val="tx2"/>
              </a:solidFill>
            </a:endParaRPr>
          </a:p>
        </p:txBody>
      </p:sp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Основные направления научных исследований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 fontScale="925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Вычислительная </a:t>
            </a:r>
            <a:r>
              <a:rPr lang="ru-RU" sz="2400" dirty="0" err="1" smtClean="0">
                <a:solidFill>
                  <a:schemeClr val="tx2"/>
                </a:solidFill>
              </a:rPr>
              <a:t>гидрогазодинамика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Прикладная газодинамика 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Асимптотические методы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Экспериментальная аэродинамика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Неравновесные течения смеси газов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Физическая газодинамика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ru-RU" sz="2400" b="1" dirty="0" smtClean="0">
              <a:solidFill>
                <a:sysClr val="windowText" lastClr="000000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solidFill>
                <a:sysClr val="windowText" lastClr="000000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2355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000" smtClean="0">
                <a:solidFill>
                  <a:schemeClr val="tx2"/>
                </a:solidFill>
              </a:rPr>
              <a:t>Современные методы в задачах неравновесной газодинамики</a:t>
            </a:r>
            <a:endParaRPr lang="ru-RU" sz="2000" b="1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000" smtClean="0">
                <a:solidFill>
                  <a:schemeClr val="tx2"/>
                </a:solidFill>
              </a:rPr>
              <a:t>Неустановившееся движение в плотных средах</a:t>
            </a:r>
            <a:endParaRPr lang="ru-RU" sz="2000" b="1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000" smtClean="0">
                <a:solidFill>
                  <a:schemeClr val="tx2"/>
                </a:solidFill>
              </a:rPr>
              <a:t>Динамика разреженного газа</a:t>
            </a:r>
            <a:endParaRPr lang="ru-RU" sz="2000" b="1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000" smtClean="0">
                <a:solidFill>
                  <a:schemeClr val="tx2"/>
                </a:solidFill>
              </a:rPr>
              <a:t>Движение вязкой жидкости</a:t>
            </a:r>
            <a:endParaRPr lang="ru-RU" sz="2000" b="1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000" smtClean="0">
                <a:solidFill>
                  <a:schemeClr val="tx2"/>
                </a:solidFill>
              </a:rPr>
              <a:t>Прикладная газодинамика</a:t>
            </a:r>
            <a:endParaRPr lang="ru-RU" sz="2000" b="1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000" smtClean="0">
                <a:solidFill>
                  <a:schemeClr val="tx2"/>
                </a:solidFill>
              </a:rPr>
              <a:t>Теория профилей и решеток</a:t>
            </a:r>
            <a:endParaRPr lang="ru-RU" sz="2000" b="1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000" smtClean="0">
                <a:solidFill>
                  <a:schemeClr val="tx2"/>
                </a:solidFill>
              </a:rPr>
              <a:t>Волновые движения жидкост</a:t>
            </a:r>
            <a:r>
              <a:rPr lang="ru-RU" sz="1800" smtClean="0">
                <a:solidFill>
                  <a:schemeClr val="tx2"/>
                </a:solidFill>
              </a:rPr>
              <a:t>и</a:t>
            </a:r>
            <a:endParaRPr lang="ru-RU" sz="1600" smtClean="0">
              <a:solidFill>
                <a:schemeClr val="tx2"/>
              </a:solidFill>
            </a:endParaRPr>
          </a:p>
        </p:txBody>
      </p:sp>
      <p:sp>
        <p:nvSpPr>
          <p:cNvPr id="2355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Спецкурсы и семинары для магистров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435280" cy="16847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Для студентов пятого курса ежегодно организуются практики и стажировки, например, в Центральном аэрогидродинамическом институте им. Н.Е.Жуковского.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2457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Стажировка в ЦАГИ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01268"/>
            <a:ext cx="4983163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6000750" y="4357688"/>
            <a:ext cx="2857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В рабочей камере трансзвуковой аэродинамической трубы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27654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Вакуумная установка ВУ-1 для исследования аэродинамики тел на высотах 30-100 км (вход в атмосферы планет)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000" smtClean="0">
              <a:solidFill>
                <a:schemeClr val="tx2"/>
              </a:solidFill>
            </a:endParaRPr>
          </a:p>
        </p:txBody>
      </p:sp>
      <p:sp>
        <p:nvSpPr>
          <p:cNvPr id="25603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газовой динамики</a:t>
            </a:r>
          </a:p>
        </p:txBody>
      </p:sp>
      <p:pic>
        <p:nvPicPr>
          <p:cNvPr id="31748" name="Рисунок 5" descr="DSCF53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75"/>
            <a:ext cx="39766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D:\My_docs\LGD\Presentation\HPIM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4214813"/>
            <a:ext cx="2828925" cy="21526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4000500" y="5715000"/>
            <a:ext cx="4748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Corbel" pitchFamily="34" charset="0"/>
              </a:rPr>
              <a:t>Визуализация потока  </a:t>
            </a:r>
          </a:p>
          <a:p>
            <a:r>
              <a:rPr lang="ru-RU" sz="2400">
                <a:solidFill>
                  <a:schemeClr val="tx2"/>
                </a:solidFill>
                <a:latin typeface="Corbel" pitchFamily="34" charset="0"/>
              </a:rPr>
              <a:t>с помощью разряда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1"/>
          <p:cNvSpPr>
            <a:spLocks noGrp="1"/>
          </p:cNvSpPr>
          <p:nvPr>
            <p:ph type="body" idx="1"/>
          </p:nvPr>
        </p:nvSpPr>
        <p:spPr>
          <a:xfrm>
            <a:off x="500063" y="1500188"/>
            <a:ext cx="8186737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ru-RU" sz="21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100" smtClean="0">
                <a:solidFill>
                  <a:schemeClr val="tx2"/>
                </a:solidFill>
                <a:latin typeface="Arial" pitchFamily="34" charset="0"/>
              </a:rPr>
              <a:t>За период с 1966 года по настоящее время п</a:t>
            </a:r>
            <a:r>
              <a:rPr lang="ru-RU" sz="2100" smtClean="0">
                <a:solidFill>
                  <a:schemeClr val="tx2"/>
                </a:solidFill>
              </a:rPr>
              <a:t>ровод</a:t>
            </a:r>
            <a:r>
              <a:rPr lang="ru-RU" sz="2100" smtClean="0">
                <a:solidFill>
                  <a:schemeClr val="tx2"/>
                </a:solidFill>
                <a:latin typeface="Arial" pitchFamily="34" charset="0"/>
              </a:rPr>
              <a:t>ятся</a:t>
            </a:r>
            <a:r>
              <a:rPr lang="ru-RU" sz="2100" smtClean="0">
                <a:solidFill>
                  <a:schemeClr val="tx2"/>
                </a:solidFill>
              </a:rPr>
              <a:t> испытания практически всех отечественных космических объектов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000" smtClean="0">
              <a:solidFill>
                <a:schemeClr val="tx2"/>
              </a:solidFill>
            </a:endParaRPr>
          </a:p>
        </p:txBody>
      </p:sp>
      <p:sp>
        <p:nvSpPr>
          <p:cNvPr id="26627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газовой динамики</a:t>
            </a:r>
          </a:p>
        </p:txBody>
      </p:sp>
      <p:pic>
        <p:nvPicPr>
          <p:cNvPr id="32772" name="Содержимое 4" descr="аппарат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857500"/>
            <a:ext cx="18573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аппарат 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857500"/>
            <a:ext cx="1808162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11" descr="аппарат 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857500"/>
            <a:ext cx="19621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0" descr="лунный модуль cop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929188"/>
            <a:ext cx="1727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13" descr="аппарат 4_1 cop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4929188"/>
            <a:ext cx="20002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428625" y="4286250"/>
            <a:ext cx="2617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Орбитальная станция</a:t>
            </a: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4000500" y="4286250"/>
            <a:ext cx="85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Буран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5786438" y="4357688"/>
            <a:ext cx="2947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Стыковка Союз- Аполлон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000750" y="5286375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Спускаемые модули: </a:t>
            </a:r>
          </a:p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Луна и Марс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686300" cy="225742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Сверхзвуковая аэродинамическая труба для исследования взаимодействия СВЧ разряда с телом и уменьшения сопротивления летательных аппаратов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27651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газовой динамики</a:t>
            </a:r>
          </a:p>
        </p:txBody>
      </p:sp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1357313" y="6215063"/>
            <a:ext cx="278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Структура  потока  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500188"/>
            <a:ext cx="3529013" cy="26876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Cylind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3857625"/>
            <a:ext cx="23574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9" name="Группа 19"/>
          <p:cNvGrpSpPr>
            <a:grpSpLocks/>
          </p:cNvGrpSpPr>
          <p:nvPr/>
        </p:nvGrpSpPr>
        <p:grpSpPr bwMode="auto">
          <a:xfrm>
            <a:off x="5357813" y="4500563"/>
            <a:ext cx="2714625" cy="1857375"/>
            <a:chOff x="5357818" y="4500570"/>
            <a:chExt cx="2714644" cy="1857388"/>
          </a:xfrm>
        </p:grpSpPr>
        <p:pic>
          <p:nvPicPr>
            <p:cNvPr id="33800" name="Picture 4" descr="pc106-1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 l="10001" t="2954" r="3751" b="15820"/>
            <a:stretch>
              <a:fillRect/>
            </a:stretch>
          </p:blipFill>
          <p:spPr bwMode="auto">
            <a:xfrm>
              <a:off x="5357818" y="4500570"/>
              <a:ext cx="2634404" cy="185738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" name="Стрелка вправо 13"/>
            <p:cNvSpPr/>
            <p:nvPr/>
          </p:nvSpPr>
          <p:spPr>
            <a:xfrm>
              <a:off x="5929322" y="5286387"/>
              <a:ext cx="785817" cy="3571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57883" y="5357826"/>
              <a:ext cx="857256" cy="2540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latin typeface="+mn-lt"/>
                </a:rPr>
                <a:t>с/</a:t>
              </a:r>
              <a:r>
                <a:rPr lang="ru-RU" sz="1050" dirty="0" err="1">
                  <a:latin typeface="+mn-lt"/>
                </a:rPr>
                <a:t>зв</a:t>
              </a:r>
              <a:r>
                <a:rPr lang="ru-RU" sz="1050" dirty="0">
                  <a:latin typeface="+mn-lt"/>
                </a:rPr>
                <a:t> поток</a:t>
              </a:r>
            </a:p>
          </p:txBody>
        </p:sp>
        <p:sp>
          <p:nvSpPr>
            <p:cNvPr id="33805" name="TextBox 18"/>
            <p:cNvSpPr txBox="1">
              <a:spLocks noChangeArrowheads="1"/>
            </p:cNvSpPr>
            <p:nvPr/>
          </p:nvSpPr>
          <p:spPr bwMode="auto">
            <a:xfrm>
              <a:off x="7286644" y="5572140"/>
              <a:ext cx="78581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chemeClr val="bg2"/>
                  </a:solidFill>
                  <a:latin typeface="Corbel" pitchFamily="34" charset="0"/>
                </a:rPr>
                <a:t>модель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1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7091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Направление подготовки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Механика и математическое моделирование</a:t>
            </a:r>
          </a:p>
          <a:p>
            <a:pPr>
              <a:spcBef>
                <a:spcPts val="1200"/>
              </a:spcBef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Код направления </a:t>
            </a:r>
          </a:p>
          <a:p>
            <a:pPr>
              <a:spcBef>
                <a:spcPts val="600"/>
              </a:spcBef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01.04.03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Присваиваемая квалификация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Магистр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Продолжительность обучения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2 года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>О программе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757738" cy="225742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Дозвуковые аэродинамические трубы для исследования аэродинамики летательных аппаратов, ветровых нагрузок на здания и сооружения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2867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Лаборатории аэродинамики</a:t>
            </a: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5357813" y="4357688"/>
            <a:ext cx="3643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АТ11: скорость свободного потока </a:t>
            </a:r>
          </a:p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до 70 м/с, диаметр рабочей части 2,25 м</a:t>
            </a:r>
          </a:p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Оборудована самой современной измерительной аппаратурой</a:t>
            </a:r>
          </a:p>
        </p:txBody>
      </p:sp>
      <p:pic>
        <p:nvPicPr>
          <p:cNvPr id="34821" name="Picture 4" descr="AT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714500"/>
            <a:ext cx="3354388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AT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571875"/>
            <a:ext cx="33035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500063" y="5929313"/>
            <a:ext cx="5072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АТ12: скорость свободного потока до 40 м/с,</a:t>
            </a:r>
          </a:p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диаметр рабочей части 1,5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757863" cy="4525963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Заведующий кафедрой: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академик РАН, профессор, доктор физ.-мат. наук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Морозов Никита Федорович</a:t>
            </a:r>
            <a:endParaRPr lang="ru-RU" sz="3200" dirty="0" smtClean="0">
              <a:solidFill>
                <a:sysClr val="windowText" lastClr="000000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1950" lvl="2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hlinkClick r:id="rId3"/>
              </a:rPr>
              <a:t>http</a:t>
            </a:r>
            <a:r>
              <a:rPr lang="ru-RU" sz="3000" dirty="0" smtClean="0">
                <a:hlinkClick r:id="rId3"/>
              </a:rPr>
              <a:t>://</a:t>
            </a:r>
            <a:r>
              <a:rPr lang="ru-RU" sz="3000" dirty="0" err="1" smtClean="0">
                <a:hlinkClick r:id="rId3"/>
              </a:rPr>
              <a:t>www.solidmech.com</a:t>
            </a:r>
            <a:endParaRPr lang="ru-RU" sz="3000" dirty="0" smtClean="0"/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	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	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5843" name="Текст 5"/>
          <p:cNvSpPr>
            <a:spLocks noGrp="1"/>
          </p:cNvSpPr>
          <p:nvPr>
            <p:ph type="body" sz="half" idx="2"/>
          </p:nvPr>
        </p:nvSpPr>
        <p:spPr>
          <a:xfrm>
            <a:off x="5572125" y="1600200"/>
            <a:ext cx="3214688" cy="4525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Кафедра теории упругости</a:t>
            </a:r>
          </a:p>
        </p:txBody>
      </p:sp>
      <p:pic>
        <p:nvPicPr>
          <p:cNvPr id="35845" name="Picture 2" descr="http://solidmech.com/userfiles/page/staff_photo/morozo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500188"/>
            <a:ext cx="25336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240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Механика деформируемого твердого тела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Теория упругости, вязкоупругости и пластичности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Прочность материалов и конструкций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Теория ударно-волновых процессов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Механика разрушения, динамика трещин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Механика композитов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Механика наноматериалов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Теория оболочек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Экспериментальное и численное моделирование процессов деформирования и разрушения</a:t>
            </a:r>
          </a:p>
        </p:txBody>
      </p:sp>
      <p:sp>
        <p:nvSpPr>
          <p:cNvPr id="27651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Основные направления научных исследований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Физические механизмы деформации и разрушения. Функциональные материалы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Деформирование и разрушение твердых тел: статические и динамические задачи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Введение в механику </a:t>
            </a:r>
            <a:r>
              <a:rPr lang="ru-RU" sz="2400" dirty="0" err="1" smtClean="0">
                <a:solidFill>
                  <a:schemeClr val="tx2"/>
                </a:solidFill>
              </a:rPr>
              <a:t>наноматериалов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Механика композиционных материалов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Регулярные задачи теории упругости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Теория пластичности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Механика разрушения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Регулярные задачи теории упругости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Актуальные проблемы механики деформируемого твердого тела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ru-RU" sz="2400" b="1" dirty="0" smtClean="0">
              <a:solidFill>
                <a:sysClr val="windowText" lastClr="000000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solidFill>
                <a:sysClr val="windowText" lastClr="000000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1747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Спецкурсы и семинары для магистров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614863" cy="4829175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Сплавы с эффектом памяти формы - это новый класс материалов, способных в процессе нагрева возвращать большие предварительно заданные деформации. Тело изменяет свою форму не под действием механической силы, а в результате изменения температуры, преобразуя таким образом тепловую энергию в механическую. Сплавы с эффектом памяти формы обладают </a:t>
            </a:r>
            <a:r>
              <a:rPr lang="ru-RU" dirty="0" err="1" smtClean="0">
                <a:solidFill>
                  <a:schemeClr val="tx2"/>
                </a:solidFill>
              </a:rPr>
              <a:t>такжке</a:t>
            </a:r>
            <a:r>
              <a:rPr lang="ru-RU" dirty="0" smtClean="0">
                <a:solidFill>
                  <a:schemeClr val="tx2"/>
                </a:solidFill>
              </a:rPr>
              <a:t> свойствами </a:t>
            </a:r>
            <a:r>
              <a:rPr lang="ru-RU" dirty="0" err="1" smtClean="0">
                <a:solidFill>
                  <a:schemeClr val="tx2"/>
                </a:solidFill>
              </a:rPr>
              <a:t>сверхупругости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сверхпластичности</a:t>
            </a:r>
            <a:r>
              <a:rPr lang="ru-RU" dirty="0" smtClean="0">
                <a:solidFill>
                  <a:schemeClr val="tx2"/>
                </a:solidFill>
              </a:rPr>
              <a:t>, способностью генерировать напряжения, обратимой памятью формы.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2771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прочности материалов</a:t>
            </a:r>
          </a:p>
        </p:txBody>
      </p:sp>
      <p:pic>
        <p:nvPicPr>
          <p:cNvPr id="5" name="sm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143125"/>
            <a:ext cx="380047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413" cy="542925"/>
          </a:xfrm>
        </p:spPr>
        <p:txBody>
          <a:bodyPr>
            <a:normAutofit fontScale="77500" lnSpcReduction="2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mtClean="0">
                <a:solidFill>
                  <a:schemeClr val="tx2"/>
                </a:solidFill>
              </a:rPr>
              <a:t>Моделирование термомеханических </a:t>
            </a:r>
            <a:r>
              <a:rPr lang="ru-RU" smtClean="0">
                <a:solidFill>
                  <a:schemeClr val="tx2"/>
                </a:solidFill>
                <a:latin typeface="Arial" pitchFamily="34" charset="0"/>
              </a:rPr>
              <a:t>                </a:t>
            </a:r>
            <a:r>
              <a:rPr lang="ru-RU" smtClean="0">
                <a:solidFill>
                  <a:schemeClr val="tx2"/>
                </a:solidFill>
              </a:rPr>
              <a:t>соединений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mtClean="0">
              <a:solidFill>
                <a:schemeClr val="tx2"/>
              </a:solidFill>
            </a:endParaRPr>
          </a:p>
        </p:txBody>
      </p:sp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прочности материалов</a:t>
            </a:r>
          </a:p>
        </p:txBody>
      </p:sp>
      <p:pic>
        <p:nvPicPr>
          <p:cNvPr id="39940" name="Picture 15" descr="PCM36tMis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33600"/>
            <a:ext cx="33131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6" descr="PCMk36tMis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143125"/>
            <a:ext cx="32400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3" descr="PCM36tMi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500563"/>
            <a:ext cx="4032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4" descr="PCM36tUy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500563"/>
            <a:ext cx="38163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00988" cy="542925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Тепловые (мартенситные) двигатели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481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прочности материалов</a:t>
            </a:r>
          </a:p>
        </p:txBody>
      </p:sp>
      <p:pic>
        <p:nvPicPr>
          <p:cNvPr id="40964" name="Picture 5" descr="dv1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642938" y="2071688"/>
            <a:ext cx="34290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dv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071688"/>
            <a:ext cx="34290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dv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429125"/>
            <a:ext cx="34290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dv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4429125"/>
            <a:ext cx="34290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00988" cy="542925"/>
          </a:xfrm>
        </p:spPr>
        <p:txBody>
          <a:bodyPr>
            <a:normAutofit fontScale="55000" lnSpcReduction="2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Ферменные конструкции из материалов с ЭПФ на борту станции «МИР»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5843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Лаборатория прочности материалов</a:t>
            </a:r>
          </a:p>
        </p:txBody>
      </p:sp>
      <p:pic>
        <p:nvPicPr>
          <p:cNvPr id="41988" name="Picture 5" descr="SOFRAP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71688"/>
            <a:ext cx="306863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MIR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071688"/>
            <a:ext cx="4537075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Научный центр «Динамика»</a:t>
            </a:r>
          </a:p>
        </p:txBody>
      </p:sp>
      <p:sp>
        <p:nvSpPr>
          <p:cNvPr id="43010" name="Текст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Уже давно замечено, что некоторые материалы, выдерживающие огромные статические или медленные нагрузки, могут рассыпаться даже при </a:t>
            </a:r>
            <a:r>
              <a:rPr lang="ru-RU" sz="2000" smtClean="0">
                <a:solidFill>
                  <a:schemeClr val="tx2"/>
                </a:solidFill>
                <a:latin typeface="Arial" pitchFamily="34" charset="0"/>
              </a:rPr>
              <a:t>слабых</a:t>
            </a:r>
            <a:r>
              <a:rPr lang="ru-RU" sz="2000" smtClean="0">
                <a:solidFill>
                  <a:schemeClr val="tx2"/>
                </a:solidFill>
              </a:rPr>
              <a:t>, но быстрых ударах, в то время как другие материалы, не слишком прочные при медленных нагрузках, проявляют «чудеса стойкости» по отношению к сильнейшим воздействиям ударно-взрывного типа.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Чем определяется прочность материала или конструкции в данных условиях?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Как правильно выбрать материал, соответствующий температурно-скоростному режиму его эксплуатации?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Можно ли создать конструкционный материал, который будет выдерживать значительные нагрузки в широком диапазоне температур и скоростей воздействия?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Эти проблемы решают в научном центре «Динамика»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927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Научный центр «Динамика»</a:t>
            </a:r>
          </a:p>
        </p:txBody>
      </p:sp>
      <p:sp>
        <p:nvSpPr>
          <p:cNvPr id="44035" name="Прямоугольник 6"/>
          <p:cNvSpPr>
            <a:spLocks noChangeArrowheads="1"/>
          </p:cNvSpPr>
          <p:nvPr/>
        </p:nvSpPr>
        <p:spPr bwMode="auto">
          <a:xfrm>
            <a:off x="142875" y="3786188"/>
            <a:ext cx="4572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chemeClr val="tx2"/>
                </a:solidFill>
                <a:latin typeface="Corbel" pitchFamily="34" charset="0"/>
              </a:rPr>
              <a:t>Магнитно-импульсная установка для создания управляемых ударных воздействий</a:t>
            </a:r>
          </a:p>
        </p:txBody>
      </p:sp>
      <p:pic>
        <p:nvPicPr>
          <p:cNvPr id="44036" name="Picture 5" descr="Uni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357313"/>
            <a:ext cx="33115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9"/>
          <p:cNvSpPr>
            <a:spLocks noChangeArrowheads="1"/>
          </p:cNvSpPr>
          <p:nvPr/>
        </p:nvSpPr>
        <p:spPr bwMode="auto">
          <a:xfrm>
            <a:off x="4429125" y="3857625"/>
            <a:ext cx="4572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chemeClr val="tx2"/>
                </a:solidFill>
                <a:latin typeface="Corbel" pitchFamily="34" charset="0"/>
              </a:rPr>
              <a:t>Установки для низкоскоростных ударных и квазистатических воздействий</a:t>
            </a:r>
          </a:p>
        </p:txBody>
      </p:sp>
      <p:pic>
        <p:nvPicPr>
          <p:cNvPr id="44038" name="Picture 6" descr="Unit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429125"/>
            <a:ext cx="292893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Прямоугольник 11"/>
          <p:cNvSpPr>
            <a:spLocks noChangeArrowheads="1"/>
          </p:cNvSpPr>
          <p:nvPr/>
        </p:nvSpPr>
        <p:spPr bwMode="auto">
          <a:xfrm>
            <a:off x="3786188" y="5429250"/>
            <a:ext cx="4572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chemeClr val="tx2"/>
                </a:solidFill>
                <a:latin typeface="Corbel" pitchFamily="34" charset="0"/>
              </a:rPr>
              <a:t>Лазерный комплекс для реализации импульсов наносекундного диапазона</a:t>
            </a:r>
          </a:p>
        </p:txBody>
      </p:sp>
      <p:pic>
        <p:nvPicPr>
          <p:cNvPr id="44040" name="Рисунок 8" descr="UNIT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428750"/>
            <a:ext cx="355123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496944" cy="482917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j-lt"/>
              </a:rPr>
              <a:t>Динамика твердых и упругих тел</a:t>
            </a:r>
          </a:p>
          <a:p>
            <a:r>
              <a:rPr lang="ru-RU" dirty="0" smtClean="0">
                <a:latin typeface="+mj-lt"/>
              </a:rPr>
              <a:t>Механика деформируемого твердого тела</a:t>
            </a:r>
          </a:p>
          <a:p>
            <a:r>
              <a:rPr lang="ru-RU" dirty="0" smtClean="0">
                <a:latin typeface="+mj-lt"/>
              </a:rPr>
              <a:t>Биомеханика и робототехника</a:t>
            </a:r>
          </a:p>
          <a:p>
            <a:r>
              <a:rPr lang="ru-RU" dirty="0" smtClean="0">
                <a:latin typeface="+mj-lt"/>
              </a:rPr>
              <a:t>Молекулярно-кинетическая теория жидкости и газа</a:t>
            </a:r>
          </a:p>
          <a:p>
            <a:r>
              <a:rPr lang="ru-RU" dirty="0" smtClean="0">
                <a:latin typeface="+mj-lt"/>
              </a:rPr>
              <a:t>Теоретическая механика</a:t>
            </a:r>
          </a:p>
          <a:p>
            <a:r>
              <a:rPr lang="ru-RU" dirty="0" smtClean="0">
                <a:latin typeface="+mj-lt"/>
              </a:rPr>
              <a:t>Физическая механика сплошных сред</a:t>
            </a:r>
          </a:p>
          <a:p>
            <a:r>
              <a:rPr lang="ru-RU" dirty="0" smtClean="0">
                <a:latin typeface="+mj-lt"/>
              </a:rPr>
              <a:t>Механика жидкости, газа и плазмы</a:t>
            </a:r>
          </a:p>
          <a:p>
            <a:r>
              <a:rPr lang="ru-RU" dirty="0" smtClean="0">
                <a:latin typeface="+mj-lt"/>
              </a:rPr>
              <a:t>Механика разрушения</a:t>
            </a:r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Профили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Научный центр «Динамика»</a:t>
            </a:r>
          </a:p>
        </p:txBody>
      </p:sp>
      <p:sp>
        <p:nvSpPr>
          <p:cNvPr id="45059" name="Прямоугольник 6"/>
          <p:cNvSpPr>
            <a:spLocks noChangeArrowheads="1"/>
          </p:cNvSpPr>
          <p:nvPr/>
        </p:nvSpPr>
        <p:spPr bwMode="auto">
          <a:xfrm>
            <a:off x="785813" y="371475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tx2"/>
                </a:solidFill>
                <a:latin typeface="Corbel" pitchFamily="34" charset="0"/>
              </a:rPr>
              <a:t>Образцы исследуемых материалов</a:t>
            </a:r>
          </a:p>
        </p:txBody>
      </p:sp>
      <p:sp>
        <p:nvSpPr>
          <p:cNvPr id="45060" name="Прямоугольник 9"/>
          <p:cNvSpPr>
            <a:spLocks noChangeArrowheads="1"/>
          </p:cNvSpPr>
          <p:nvPr/>
        </p:nvSpPr>
        <p:spPr bwMode="auto">
          <a:xfrm>
            <a:off x="857250" y="6357938"/>
            <a:ext cx="2000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chemeClr val="tx2"/>
                </a:solidFill>
                <a:latin typeface="Corbel" pitchFamily="34" charset="0"/>
              </a:rPr>
              <a:t>Горные породы</a:t>
            </a:r>
          </a:p>
        </p:txBody>
      </p:sp>
      <p:sp>
        <p:nvSpPr>
          <p:cNvPr id="45061" name="Прямоугольник 11"/>
          <p:cNvSpPr>
            <a:spLocks noChangeArrowheads="1"/>
          </p:cNvSpPr>
          <p:nvPr/>
        </p:nvSpPr>
        <p:spPr bwMode="auto">
          <a:xfrm>
            <a:off x="6858000" y="6357938"/>
            <a:ext cx="16430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chemeClr val="tx2"/>
                </a:solidFill>
                <a:latin typeface="Corbel" pitchFamily="34" charset="0"/>
              </a:rPr>
              <a:t>Композиты</a:t>
            </a:r>
          </a:p>
        </p:txBody>
      </p:sp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3357563"/>
            <a:ext cx="1843088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143375"/>
            <a:ext cx="23431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2" descr="8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143375"/>
            <a:ext cx="31432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Прямоугольник 14"/>
          <p:cNvSpPr>
            <a:spLocks noChangeArrowheads="1"/>
          </p:cNvSpPr>
          <p:nvPr/>
        </p:nvSpPr>
        <p:spPr bwMode="auto">
          <a:xfrm>
            <a:off x="4071938" y="6357938"/>
            <a:ext cx="16430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chemeClr val="tx2"/>
                </a:solidFill>
                <a:latin typeface="Corbel" pitchFamily="34" charset="0"/>
              </a:rPr>
              <a:t>Полимеры</a:t>
            </a:r>
          </a:p>
        </p:txBody>
      </p:sp>
      <p:sp>
        <p:nvSpPr>
          <p:cNvPr id="45066" name="Прямоугольник 15"/>
          <p:cNvSpPr>
            <a:spLocks noChangeArrowheads="1"/>
          </p:cNvSpPr>
          <p:nvPr/>
        </p:nvSpPr>
        <p:spPr bwMode="auto">
          <a:xfrm>
            <a:off x="642938" y="1643063"/>
            <a:ext cx="6000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Необычные явления в поведении материалов:</a:t>
            </a:r>
          </a:p>
          <a:p>
            <a:r>
              <a:rPr lang="ru-RU" sz="2000">
                <a:solidFill>
                  <a:schemeClr val="tx2"/>
                </a:solidFill>
                <a:latin typeface="Corbel" pitchFamily="34" charset="0"/>
              </a:rPr>
              <a:t>квантовые особенности поведения присущи не только объектам микромира, но и макроскопическим телам, подвергающимся интенсивным быстрым и сверхбыстрым воздействиям.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Текст 11"/>
          <p:cNvSpPr>
            <a:spLocks noGrp="1"/>
          </p:cNvSpPr>
          <p:nvPr>
            <p:ph type="body"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Заведующий кафедрой: </a:t>
            </a:r>
            <a:br>
              <a:rPr lang="ru-RU" smtClean="0">
                <a:solidFill>
                  <a:schemeClr val="tx2"/>
                </a:solidFill>
              </a:rPr>
            </a:br>
            <a:r>
              <a:rPr lang="ru-RU" smtClean="0">
                <a:solidFill>
                  <a:schemeClr val="tx2"/>
                </a:solidFill>
              </a:rPr>
              <a:t>кандидат физ.-мат. наук, доцент</a:t>
            </a:r>
            <a:br>
              <a:rPr lang="ru-RU" smtClean="0">
                <a:solidFill>
                  <a:schemeClr val="tx2"/>
                </a:solidFill>
              </a:rPr>
            </a:br>
            <a:r>
              <a:rPr lang="ru-RU" smtClean="0">
                <a:solidFill>
                  <a:schemeClr val="tx2"/>
                </a:solidFill>
              </a:rPr>
              <a:t>Морозов Виктор Александрович</a:t>
            </a:r>
            <a:endParaRPr lang="ru-RU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993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Кафедра физической механики</a:t>
            </a: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1500188" y="5214938"/>
            <a:ext cx="714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lvl="2" indent="19050"/>
            <a:r>
              <a:rPr lang="en-US" sz="3200">
                <a:latin typeface="Corbel" pitchFamily="34" charset="0"/>
                <a:hlinkClick r:id="rId3"/>
              </a:rPr>
              <a:t>http://www.math.spbu.ru/ru/index.html</a:t>
            </a:r>
            <a:endParaRPr lang="ru-RU" sz="3200">
              <a:latin typeface="Corbel" pitchFamily="34" charset="0"/>
              <a:hlinkClick r:id="rId3"/>
            </a:endParaRPr>
          </a:p>
        </p:txBody>
      </p:sp>
      <p:pic>
        <p:nvPicPr>
          <p:cNvPr id="46085" name="Рисунок 7" descr="P10100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214563"/>
            <a:ext cx="1774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Autofit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Исследование сильнонеравновесных процессов в механике неоднородных и структурированных сред</a:t>
            </a:r>
          </a:p>
          <a:p>
            <a:pPr marL="365760" indent="-256032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Физические основы механики твёрдых тел, жидкостей и газов, динамика плазмы</a:t>
            </a:r>
          </a:p>
          <a:p>
            <a:pPr marL="365760" indent="-256032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Разработка концепций перспективной космической техники:</a:t>
            </a:r>
          </a:p>
          <a:p>
            <a:pPr marL="621792" lvl="1" fontAlgn="auto"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активных систем дистанционного определения элементного состава искусственных орбитальных объектов в околоземном космическом пространстве</a:t>
            </a:r>
          </a:p>
          <a:p>
            <a:pPr marL="621792" lvl="1" fontAlgn="auto"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корпускулярно-пучковых систем дистанционного элементного анализа поверхностных пород </a:t>
            </a:r>
            <a:r>
              <a:rPr lang="ru-RU" sz="1600" dirty="0" err="1" smtClean="0">
                <a:solidFill>
                  <a:schemeClr val="tx2"/>
                </a:solidFill>
              </a:rPr>
              <a:t>безатмосферных</a:t>
            </a:r>
            <a:r>
              <a:rPr lang="ru-RU" sz="1600" dirty="0" smtClean="0">
                <a:solidFill>
                  <a:schemeClr val="tx2"/>
                </a:solidFill>
              </a:rPr>
              <a:t> небесных тел (Луны, спутников Марса, астероидов и др.)</a:t>
            </a:r>
          </a:p>
          <a:p>
            <a:pPr marL="621792" lvl="1" fontAlgn="auto"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экология ближнего космоса </a:t>
            </a:r>
          </a:p>
          <a:p>
            <a:pPr marL="365760" indent="-256032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Теоретическое и экспериментальное моделирование высокоскоростного </a:t>
            </a:r>
            <a:r>
              <a:rPr lang="ru-RU" sz="1600" dirty="0" err="1" smtClean="0">
                <a:solidFill>
                  <a:schemeClr val="tx2"/>
                </a:solidFill>
              </a:rPr>
              <a:t>нагружения</a:t>
            </a:r>
            <a:r>
              <a:rPr lang="ru-RU" sz="1600" dirty="0" smtClean="0">
                <a:solidFill>
                  <a:schemeClr val="tx2"/>
                </a:solidFill>
              </a:rPr>
              <a:t> твердых тел, взаимодействия </a:t>
            </a:r>
            <a:r>
              <a:rPr lang="ru-RU" sz="1600" dirty="0" err="1" smtClean="0">
                <a:solidFill>
                  <a:schemeClr val="tx2"/>
                </a:solidFill>
              </a:rPr>
              <a:t>наночастиц</a:t>
            </a:r>
            <a:r>
              <a:rPr lang="ru-RU" sz="1600" dirty="0" smtClean="0">
                <a:solidFill>
                  <a:schemeClr val="tx2"/>
                </a:solidFill>
              </a:rPr>
              <a:t> с преградой, динамики дислокаций в твердых телах при наличии внешних магнитных полей. </a:t>
            </a:r>
          </a:p>
          <a:p>
            <a:pPr marL="365760" indent="-256032" fontAlgn="auto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Исследование переходных процессов в механике, в задачах управления открытыми системами, информационных технологиях, биомеханике и медицине. </a:t>
            </a:r>
          </a:p>
        </p:txBody>
      </p:sp>
      <p:sp>
        <p:nvSpPr>
          <p:cNvPr id="37891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Основные направления научных исследований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Текст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mtClean="0">
                <a:solidFill>
                  <a:schemeClr val="tx2"/>
                </a:solidFill>
              </a:rPr>
              <a:t>Неравновесные процессы в механике неоднородных сред</a:t>
            </a:r>
            <a:endParaRPr lang="ru-RU" sz="1600" b="1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mtClean="0">
                <a:solidFill>
                  <a:schemeClr val="tx2"/>
                </a:solidFill>
              </a:rPr>
              <a:t>Динамика заряженных корпускул и микрочастиц в околоземном космическом пространстве</a:t>
            </a:r>
            <a:endParaRPr lang="ru-RU" sz="1600" b="1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mtClean="0">
                <a:solidFill>
                  <a:schemeClr val="tx2"/>
                </a:solidFill>
              </a:rPr>
              <a:t>Граничные задачи нелокальной механики сплошных сред</a:t>
            </a:r>
            <a:endParaRPr lang="ru-RU" sz="1600" b="1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mtClean="0">
                <a:solidFill>
                  <a:schemeClr val="tx2"/>
                </a:solidFill>
              </a:rPr>
              <a:t>Динамика высокоскоростного нагружения</a:t>
            </a:r>
            <a:endParaRPr lang="ru-RU" sz="1600" b="1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mtClean="0">
                <a:solidFill>
                  <a:schemeClr val="tx2"/>
                </a:solidFill>
              </a:rPr>
              <a:t>Электромеханические модели твердых тел </a:t>
            </a:r>
            <a:endParaRPr lang="ru-RU" sz="1600" b="1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mtClean="0">
                <a:solidFill>
                  <a:schemeClr val="tx2"/>
                </a:solidFill>
              </a:rPr>
              <a:t>Термодинамика открытых систем</a:t>
            </a:r>
            <a:endParaRPr lang="ru-RU" sz="1600" b="1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smtClean="0">
                <a:solidFill>
                  <a:schemeClr val="tx2"/>
                </a:solidFill>
              </a:rPr>
              <a:t>Динамика плазмы</a:t>
            </a:r>
            <a:endParaRPr lang="ru-RU" sz="1600" b="1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ru-RU" sz="24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z="24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sz="2400" smtClean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3900488"/>
          </a:xfrm>
        </p:spPr>
        <p:txBody>
          <a:bodyPr>
            <a:normAutofit fontScale="47500" lnSpcReduction="2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3400" dirty="0" smtClean="0">
                <a:solidFill>
                  <a:schemeClr val="tx2"/>
                </a:solidFill>
              </a:rPr>
              <a:t>Математические модели мышечных усилий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3400" dirty="0" smtClean="0">
                <a:solidFill>
                  <a:schemeClr val="tx2"/>
                </a:solidFill>
              </a:rPr>
              <a:t>Модели газообмена человека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3400" dirty="0" err="1" smtClean="0">
                <a:solidFill>
                  <a:schemeClr val="tx2"/>
                </a:solidFill>
              </a:rPr>
              <a:t>Микрогидродинамика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3400" dirty="0" smtClean="0">
                <a:solidFill>
                  <a:schemeClr val="tx2"/>
                </a:solidFill>
              </a:rPr>
              <a:t>Реологические модели турбулентных течений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3400" dirty="0" smtClean="0">
                <a:solidFill>
                  <a:schemeClr val="tx2"/>
                </a:solidFill>
              </a:rPr>
              <a:t>Элементы биомеханики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3400" dirty="0" smtClean="0">
                <a:solidFill>
                  <a:schemeClr val="tx2"/>
                </a:solidFill>
              </a:rPr>
              <a:t>Магнитная газодинамика плазмы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3400" dirty="0" smtClean="0">
                <a:solidFill>
                  <a:schemeClr val="tx2"/>
                </a:solidFill>
              </a:rPr>
              <a:t>Динамика корпускулярных пучков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3400" dirty="0" smtClean="0">
                <a:solidFill>
                  <a:schemeClr val="tx2"/>
                </a:solidFill>
              </a:rPr>
              <a:t>Обтекание тел разреженной плазмой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198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Спецкурсы и семинары для магистров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За последние три года </a:t>
            </a:r>
          </a:p>
          <a:p>
            <a:pPr lvl="1">
              <a:spcBef>
                <a:spcPct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опубликовано более 250 статей в рецензируемых российских и зарубежных журналах, сделано более 300 докладов на научных конференциях. Вышел ряд монографий в ведущих научных издательствах России и за рубежом (в частности, 2 монографии в издательстве </a:t>
            </a:r>
            <a:r>
              <a:rPr lang="ru-RU" sz="2400" dirty="0" err="1" smtClean="0">
                <a:solidFill>
                  <a:schemeClr val="tx2"/>
                </a:solidFill>
              </a:rPr>
              <a:t>Springer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Verlag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защищены 6 докторских и 15 кандидатских диссертаций</a:t>
            </a:r>
          </a:p>
          <a:p>
            <a:pPr lvl="1">
              <a:spcBef>
                <a:spcPct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2 коллектива авторов получили первую премию СПбГУ «За научные труды»</a:t>
            </a:r>
          </a:p>
          <a:p>
            <a:pPr lvl="1">
              <a:spcBef>
                <a:spcPct val="0"/>
              </a:spcBef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993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Научные результаты отделения механики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Гранты РФФИ (23 гранта за последние 3 года)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Гранты президента России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Участие в Федеральных целевых программах Министерства образования и науки РФ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Партнерами и заказчиками отделения механики в разные годы являлись РКК «Энергия», Министерство обороны РФ, ЦНИИ «Прометей», НПО «Ленинец», ЦАГИ им. Н.Е. Жуковского,  Газпром, РЖД, КБ "Арсенал", НПО им. С.А. Лавочкина. 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Гранты, программы, партнеры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Участие в международных научных конференциях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Совместная научная работа и чтение лекций в ведущих университетах Европы, США, Канады, Китая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Обучение студентов и аспирантов в магистратуре и аспирантуре зарубежных университетов 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Гранты международных фондов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Участие в программах Европейского космического агентства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tx2"/>
                </a:solidFill>
              </a:rPr>
              <a:t>Сотрудничество с промышленными компаниями </a:t>
            </a:r>
            <a:r>
              <a:rPr lang="ru-RU" dirty="0" err="1" smtClean="0">
                <a:solidFill>
                  <a:schemeClr val="tx2"/>
                </a:solidFill>
              </a:rPr>
              <a:t>Shell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Volkswagen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Boeing</a:t>
            </a: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4505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Международное сотрудничество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69"/>
          <p:cNvGrpSpPr>
            <a:grpSpLocks/>
          </p:cNvGrpSpPr>
          <p:nvPr/>
        </p:nvGrpSpPr>
        <p:grpSpPr bwMode="auto">
          <a:xfrm>
            <a:off x="2838450" y="5340350"/>
            <a:ext cx="4303713" cy="1354138"/>
            <a:chOff x="2857500" y="5184000"/>
            <a:chExt cx="4303713" cy="1354638"/>
          </a:xfrm>
        </p:grpSpPr>
        <p:sp>
          <p:nvSpPr>
            <p:cNvPr id="52271" name="Oval 30"/>
            <p:cNvSpPr>
              <a:spLocks noChangeArrowheads="1"/>
            </p:cNvSpPr>
            <p:nvPr/>
          </p:nvSpPr>
          <p:spPr bwMode="auto">
            <a:xfrm>
              <a:off x="2857500" y="518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72" name="Oval 31"/>
            <p:cNvSpPr>
              <a:spLocks noChangeArrowheads="1"/>
            </p:cNvSpPr>
            <p:nvPr/>
          </p:nvSpPr>
          <p:spPr bwMode="auto">
            <a:xfrm>
              <a:off x="3683000" y="6264000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73" name="Oval 32"/>
            <p:cNvSpPr>
              <a:spLocks noChangeArrowheads="1"/>
            </p:cNvSpPr>
            <p:nvPr/>
          </p:nvSpPr>
          <p:spPr bwMode="auto">
            <a:xfrm>
              <a:off x="5257800" y="5184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74" name="Oval 33"/>
            <p:cNvSpPr>
              <a:spLocks noChangeArrowheads="1"/>
            </p:cNvSpPr>
            <p:nvPr/>
          </p:nvSpPr>
          <p:spPr bwMode="auto">
            <a:xfrm>
              <a:off x="2857500" y="5760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75" name="Text Box 34"/>
            <p:cNvSpPr txBox="1">
              <a:spLocks noChangeArrowheads="1"/>
            </p:cNvSpPr>
            <p:nvPr/>
          </p:nvSpPr>
          <p:spPr bwMode="auto">
            <a:xfrm>
              <a:off x="3238500" y="5184000"/>
              <a:ext cx="11763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>
                  <a:latin typeface="Times New Roman" pitchFamily="18" charset="0"/>
                </a:rPr>
                <a:t>Лекции,</a:t>
              </a:r>
            </a:p>
            <a:p>
              <a:r>
                <a:rPr lang="ru-RU" sz="1200">
                  <a:latin typeface="Times New Roman" pitchFamily="18" charset="0"/>
                </a:rPr>
                <a:t>научная работа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2276" name="Text Box 35"/>
            <p:cNvSpPr txBox="1">
              <a:spLocks noChangeArrowheads="1"/>
            </p:cNvSpPr>
            <p:nvPr/>
          </p:nvSpPr>
          <p:spPr bwMode="auto">
            <a:xfrm>
              <a:off x="3238500" y="5760000"/>
              <a:ext cx="10779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>
                  <a:latin typeface="Times New Roman" pitchFamily="18" charset="0"/>
                </a:rPr>
                <a:t>Конференции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2277" name="Text Box 36"/>
            <p:cNvSpPr txBox="1">
              <a:spLocks noChangeArrowheads="1"/>
            </p:cNvSpPr>
            <p:nvPr/>
          </p:nvSpPr>
          <p:spPr bwMode="auto">
            <a:xfrm>
              <a:off x="5638800" y="5184000"/>
              <a:ext cx="12731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>
                  <a:latin typeface="Times New Roman" pitchFamily="18" charset="0"/>
                </a:rPr>
                <a:t>Учеба студентов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2278" name="Text Box 37"/>
            <p:cNvSpPr txBox="1">
              <a:spLocks noChangeArrowheads="1"/>
            </p:cNvSpPr>
            <p:nvPr/>
          </p:nvSpPr>
          <p:spPr bwMode="auto">
            <a:xfrm>
              <a:off x="4064000" y="6264000"/>
              <a:ext cx="17907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>
                  <a:latin typeface="Times New Roman" pitchFamily="18" charset="0"/>
                </a:rPr>
                <a:t>Все вышеперечисленное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52279" name="Oval 38"/>
            <p:cNvSpPr>
              <a:spLocks noChangeArrowheads="1"/>
            </p:cNvSpPr>
            <p:nvPr/>
          </p:nvSpPr>
          <p:spPr bwMode="auto">
            <a:xfrm>
              <a:off x="5257800" y="5760000"/>
              <a:ext cx="152400" cy="1524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80" name="Text Box 39"/>
            <p:cNvSpPr txBox="1">
              <a:spLocks noChangeArrowheads="1"/>
            </p:cNvSpPr>
            <p:nvPr/>
          </p:nvSpPr>
          <p:spPr bwMode="auto">
            <a:xfrm>
              <a:off x="5638800" y="5760000"/>
              <a:ext cx="15224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>
                  <a:latin typeface="Times New Roman" pitchFamily="18" charset="0"/>
                </a:rPr>
                <a:t>Работа выпускников</a:t>
              </a:r>
              <a:endParaRPr lang="en-US" sz="1200">
                <a:latin typeface="Times New Roman" pitchFamily="18" charset="0"/>
              </a:endParaRPr>
            </a:p>
          </p:txBody>
        </p:sp>
      </p:grpSp>
      <p:grpSp>
        <p:nvGrpSpPr>
          <p:cNvPr id="52227" name="Группа 41"/>
          <p:cNvGrpSpPr>
            <a:grpSpLocks noChangeAspect="1"/>
          </p:cNvGrpSpPr>
          <p:nvPr/>
        </p:nvGrpSpPr>
        <p:grpSpPr bwMode="auto">
          <a:xfrm>
            <a:off x="1143000" y="1524000"/>
            <a:ext cx="3289300" cy="3414713"/>
            <a:chOff x="0" y="0"/>
            <a:chExt cx="6515100" cy="6858000"/>
          </a:xfrm>
        </p:grpSpPr>
        <p:pic>
          <p:nvPicPr>
            <p:cNvPr id="52242" name="Picture 2" descr="Eu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0" y="0"/>
              <a:ext cx="65151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3" name="Oval 3"/>
            <p:cNvSpPr>
              <a:spLocks noChangeArrowheads="1"/>
            </p:cNvSpPr>
            <p:nvPr/>
          </p:nvSpPr>
          <p:spPr bwMode="auto">
            <a:xfrm>
              <a:off x="45720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44" name="Oval 4"/>
            <p:cNvSpPr>
              <a:spLocks noChangeArrowheads="1"/>
            </p:cNvSpPr>
            <p:nvPr/>
          </p:nvSpPr>
          <p:spPr bwMode="auto">
            <a:xfrm>
              <a:off x="47244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45" name="Oval 5"/>
            <p:cNvSpPr>
              <a:spLocks noChangeArrowheads="1"/>
            </p:cNvSpPr>
            <p:nvPr/>
          </p:nvSpPr>
          <p:spPr bwMode="auto">
            <a:xfrm>
              <a:off x="3352800" y="2362200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46" name="Oval 6"/>
            <p:cNvSpPr>
              <a:spLocks noChangeArrowheads="1"/>
            </p:cNvSpPr>
            <p:nvPr/>
          </p:nvSpPr>
          <p:spPr bwMode="auto">
            <a:xfrm>
              <a:off x="2743200" y="4724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47" name="Oval 7"/>
            <p:cNvSpPr>
              <a:spLocks noChangeArrowheads="1"/>
            </p:cNvSpPr>
            <p:nvPr/>
          </p:nvSpPr>
          <p:spPr bwMode="auto">
            <a:xfrm>
              <a:off x="29718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48" name="Oval 8"/>
            <p:cNvSpPr>
              <a:spLocks noChangeArrowheads="1"/>
            </p:cNvSpPr>
            <p:nvPr/>
          </p:nvSpPr>
          <p:spPr bwMode="auto">
            <a:xfrm>
              <a:off x="2133600" y="4495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49" name="Oval 9"/>
            <p:cNvSpPr>
              <a:spLocks noChangeArrowheads="1"/>
            </p:cNvSpPr>
            <p:nvPr/>
          </p:nvSpPr>
          <p:spPr bwMode="auto">
            <a:xfrm>
              <a:off x="4114800" y="3810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0" name="Oval 10"/>
            <p:cNvSpPr>
              <a:spLocks noChangeArrowheads="1"/>
            </p:cNvSpPr>
            <p:nvPr/>
          </p:nvSpPr>
          <p:spPr bwMode="auto">
            <a:xfrm>
              <a:off x="2590800" y="37338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1" name="Oval 11"/>
            <p:cNvSpPr>
              <a:spLocks noChangeArrowheads="1"/>
            </p:cNvSpPr>
            <p:nvPr/>
          </p:nvSpPr>
          <p:spPr bwMode="auto">
            <a:xfrm>
              <a:off x="3276600" y="4876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2" name="Oval 12"/>
            <p:cNvSpPr>
              <a:spLocks noChangeArrowheads="1"/>
            </p:cNvSpPr>
            <p:nvPr/>
          </p:nvSpPr>
          <p:spPr bwMode="auto">
            <a:xfrm>
              <a:off x="4343400" y="1752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3" name="Oval 13"/>
            <p:cNvSpPr>
              <a:spLocks noChangeArrowheads="1"/>
            </p:cNvSpPr>
            <p:nvPr/>
          </p:nvSpPr>
          <p:spPr bwMode="auto">
            <a:xfrm>
              <a:off x="4114800" y="1676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4" name="Oval 14"/>
            <p:cNvSpPr>
              <a:spLocks noChangeArrowheads="1"/>
            </p:cNvSpPr>
            <p:nvPr/>
          </p:nvSpPr>
          <p:spPr bwMode="auto">
            <a:xfrm>
              <a:off x="3733800" y="990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5" name="Oval 15"/>
            <p:cNvSpPr>
              <a:spLocks noChangeArrowheads="1"/>
            </p:cNvSpPr>
            <p:nvPr/>
          </p:nvSpPr>
          <p:spPr bwMode="auto">
            <a:xfrm>
              <a:off x="2514600" y="4343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6" name="Oval 16"/>
            <p:cNvSpPr>
              <a:spLocks noChangeArrowheads="1"/>
            </p:cNvSpPr>
            <p:nvPr/>
          </p:nvSpPr>
          <p:spPr bwMode="auto">
            <a:xfrm>
              <a:off x="1752600" y="3886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7" name="Oval 17"/>
            <p:cNvSpPr>
              <a:spLocks noChangeArrowheads="1"/>
            </p:cNvSpPr>
            <p:nvPr/>
          </p:nvSpPr>
          <p:spPr bwMode="auto">
            <a:xfrm>
              <a:off x="18288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8" name="Oval 18"/>
            <p:cNvSpPr>
              <a:spLocks noChangeArrowheads="1"/>
            </p:cNvSpPr>
            <p:nvPr/>
          </p:nvSpPr>
          <p:spPr bwMode="auto">
            <a:xfrm>
              <a:off x="3048000" y="4267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59" name="Oval 19"/>
            <p:cNvSpPr>
              <a:spLocks noChangeArrowheads="1"/>
            </p:cNvSpPr>
            <p:nvPr/>
          </p:nvSpPr>
          <p:spPr bwMode="auto">
            <a:xfrm>
              <a:off x="3581400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0" name="Oval 20"/>
            <p:cNvSpPr>
              <a:spLocks noChangeArrowheads="1"/>
            </p:cNvSpPr>
            <p:nvPr/>
          </p:nvSpPr>
          <p:spPr bwMode="auto">
            <a:xfrm>
              <a:off x="3810000" y="4343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1" name="Oval 21"/>
            <p:cNvSpPr>
              <a:spLocks noChangeArrowheads="1"/>
            </p:cNvSpPr>
            <p:nvPr/>
          </p:nvSpPr>
          <p:spPr bwMode="auto">
            <a:xfrm>
              <a:off x="2590800" y="3886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2" name="Oval 22"/>
            <p:cNvSpPr>
              <a:spLocks noChangeArrowheads="1"/>
            </p:cNvSpPr>
            <p:nvPr/>
          </p:nvSpPr>
          <p:spPr bwMode="auto">
            <a:xfrm>
              <a:off x="3048000" y="3733800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3" name="Oval 23"/>
            <p:cNvSpPr>
              <a:spLocks noChangeArrowheads="1"/>
            </p:cNvSpPr>
            <p:nvPr/>
          </p:nvSpPr>
          <p:spPr bwMode="auto">
            <a:xfrm>
              <a:off x="3352800" y="4267200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4" name="Oval 24"/>
            <p:cNvSpPr>
              <a:spLocks noChangeArrowheads="1"/>
            </p:cNvSpPr>
            <p:nvPr/>
          </p:nvSpPr>
          <p:spPr bwMode="auto">
            <a:xfrm>
              <a:off x="4038600" y="1905000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5" name="Oval 25"/>
            <p:cNvSpPr>
              <a:spLocks noChangeArrowheads="1"/>
            </p:cNvSpPr>
            <p:nvPr/>
          </p:nvSpPr>
          <p:spPr bwMode="auto">
            <a:xfrm>
              <a:off x="3429000" y="1371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6" name="Oval 26"/>
            <p:cNvSpPr>
              <a:spLocks noChangeArrowheads="1"/>
            </p:cNvSpPr>
            <p:nvPr/>
          </p:nvSpPr>
          <p:spPr bwMode="auto">
            <a:xfrm>
              <a:off x="3276600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7" name="Oval 27"/>
            <p:cNvSpPr>
              <a:spLocks noChangeArrowheads="1"/>
            </p:cNvSpPr>
            <p:nvPr/>
          </p:nvSpPr>
          <p:spPr bwMode="auto">
            <a:xfrm>
              <a:off x="3810000" y="3810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8" name="Oval 28"/>
            <p:cNvSpPr>
              <a:spLocks noChangeArrowheads="1"/>
            </p:cNvSpPr>
            <p:nvPr/>
          </p:nvSpPr>
          <p:spPr bwMode="auto">
            <a:xfrm>
              <a:off x="3657600" y="3200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69" name="Oval 29"/>
            <p:cNvSpPr>
              <a:spLocks noChangeArrowheads="1"/>
            </p:cNvSpPr>
            <p:nvPr/>
          </p:nvSpPr>
          <p:spPr bwMode="auto">
            <a:xfrm>
              <a:off x="2819400" y="3886200"/>
              <a:ext cx="152400" cy="1524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70" name="Oval 40"/>
            <p:cNvSpPr>
              <a:spLocks noChangeArrowheads="1"/>
            </p:cNvSpPr>
            <p:nvPr/>
          </p:nvSpPr>
          <p:spPr bwMode="auto">
            <a:xfrm>
              <a:off x="4191000" y="1371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</p:grpSp>
      <p:grpSp>
        <p:nvGrpSpPr>
          <p:cNvPr id="52228" name="Группа 56"/>
          <p:cNvGrpSpPr>
            <a:grpSpLocks noChangeAspect="1"/>
          </p:cNvGrpSpPr>
          <p:nvPr/>
        </p:nvGrpSpPr>
        <p:grpSpPr bwMode="auto">
          <a:xfrm>
            <a:off x="4724400" y="1524000"/>
            <a:ext cx="4019550" cy="3419475"/>
            <a:chOff x="0" y="404813"/>
            <a:chExt cx="7019925" cy="5972175"/>
          </a:xfrm>
        </p:grpSpPr>
        <p:pic>
          <p:nvPicPr>
            <p:cNvPr id="52230" name="Picture 2" descr="N_a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4813"/>
              <a:ext cx="7019925" cy="597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1" name="Oval 3"/>
            <p:cNvSpPr>
              <a:spLocks noChangeArrowheads="1"/>
            </p:cNvSpPr>
            <p:nvPr/>
          </p:nvSpPr>
          <p:spPr bwMode="auto">
            <a:xfrm>
              <a:off x="5638800" y="3962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32" name="Oval 4"/>
            <p:cNvSpPr>
              <a:spLocks noChangeArrowheads="1"/>
            </p:cNvSpPr>
            <p:nvPr/>
          </p:nvSpPr>
          <p:spPr bwMode="auto">
            <a:xfrm>
              <a:off x="5105400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33" name="Oval 5"/>
            <p:cNvSpPr>
              <a:spLocks noChangeArrowheads="1"/>
            </p:cNvSpPr>
            <p:nvPr/>
          </p:nvSpPr>
          <p:spPr bwMode="auto">
            <a:xfrm>
              <a:off x="49530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34" name="Oval 6"/>
            <p:cNvSpPr>
              <a:spLocks noChangeArrowheads="1"/>
            </p:cNvSpPr>
            <p:nvPr/>
          </p:nvSpPr>
          <p:spPr bwMode="auto">
            <a:xfrm>
              <a:off x="2743200" y="2895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35" name="Oval 7"/>
            <p:cNvSpPr>
              <a:spLocks noChangeArrowheads="1"/>
            </p:cNvSpPr>
            <p:nvPr/>
          </p:nvSpPr>
          <p:spPr bwMode="auto">
            <a:xfrm>
              <a:off x="47244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36" name="Oval 8"/>
            <p:cNvSpPr>
              <a:spLocks noChangeArrowheads="1"/>
            </p:cNvSpPr>
            <p:nvPr/>
          </p:nvSpPr>
          <p:spPr bwMode="auto">
            <a:xfrm>
              <a:off x="56388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37" name="Oval 9"/>
            <p:cNvSpPr>
              <a:spLocks noChangeArrowheads="1"/>
            </p:cNvSpPr>
            <p:nvPr/>
          </p:nvSpPr>
          <p:spPr bwMode="auto">
            <a:xfrm>
              <a:off x="4876800" y="5715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38" name="Oval 10"/>
            <p:cNvSpPr>
              <a:spLocks noChangeArrowheads="1"/>
            </p:cNvSpPr>
            <p:nvPr/>
          </p:nvSpPr>
          <p:spPr bwMode="auto">
            <a:xfrm>
              <a:off x="5486400" y="4114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39" name="Oval 11"/>
            <p:cNvSpPr>
              <a:spLocks noChangeArrowheads="1"/>
            </p:cNvSpPr>
            <p:nvPr/>
          </p:nvSpPr>
          <p:spPr bwMode="auto">
            <a:xfrm>
              <a:off x="5181600" y="4038600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40" name="Oval 12"/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52241" name="Oval 23"/>
            <p:cNvSpPr>
              <a:spLocks noChangeArrowheads="1"/>
            </p:cNvSpPr>
            <p:nvPr/>
          </p:nvSpPr>
          <p:spPr bwMode="auto">
            <a:xfrm>
              <a:off x="6553200" y="3352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71" name="Заголовок 1"/>
          <p:cNvSpPr txBox="1">
            <a:spLocks/>
          </p:cNvSpPr>
          <p:nvPr/>
        </p:nvSpPr>
        <p:spPr>
          <a:xfrm>
            <a:off x="457200" y="274638"/>
            <a:ext cx="8229600" cy="7096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Международные научные контакты</a:t>
            </a:r>
            <a:endParaRPr lang="ru-RU" sz="2400" kern="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Выпускники отделения механики работают в российских и зарубежных университетах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В высших учебных заведениях Санкт-Петербурга </a:t>
            </a:r>
          </a:p>
          <a:p>
            <a:pPr marL="859536" lvl="2" fontAlgn="auto">
              <a:spcBef>
                <a:spcPts val="600"/>
              </a:spcBef>
              <a:spcAft>
                <a:spcPts val="600"/>
              </a:spcAft>
              <a:buFont typeface="Wingdings 2"/>
              <a:buChar char="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Санкт-Петербургский государственный морской технический университет, </a:t>
            </a:r>
          </a:p>
          <a:p>
            <a:pPr marL="859536" lvl="2" fontAlgn="auto">
              <a:spcBef>
                <a:spcPts val="600"/>
              </a:spcBef>
              <a:spcAft>
                <a:spcPts val="600"/>
              </a:spcAft>
              <a:buFont typeface="Wingdings 2"/>
              <a:buChar char="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Петербургский государственный Университет Путей Сообщения, </a:t>
            </a:r>
          </a:p>
          <a:p>
            <a:pPr marL="859536" lvl="2" fontAlgn="auto">
              <a:spcBef>
                <a:spcPts val="600"/>
              </a:spcBef>
              <a:spcAft>
                <a:spcPts val="600"/>
              </a:spcAft>
              <a:buFont typeface="Wingdings 2"/>
              <a:buChar char="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Санкт-Петербургский государственный университет технологии и дизайна,  </a:t>
            </a:r>
          </a:p>
          <a:p>
            <a:pPr marL="859536" lvl="2" fontAlgn="auto">
              <a:spcBef>
                <a:spcPts val="600"/>
              </a:spcBef>
              <a:spcAft>
                <a:spcPts val="600"/>
              </a:spcAft>
              <a:buFont typeface="Wingdings 2"/>
              <a:buChar char="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Балтийский государственный технический университет «</a:t>
            </a:r>
            <a:r>
              <a:rPr lang="ru-RU" sz="1600" dirty="0" err="1" smtClean="0">
                <a:solidFill>
                  <a:schemeClr val="tx2"/>
                </a:solidFill>
              </a:rPr>
              <a:t>Военмех</a:t>
            </a:r>
            <a:r>
              <a:rPr lang="ru-RU" sz="1600" dirty="0" smtClean="0">
                <a:solidFill>
                  <a:schemeClr val="tx2"/>
                </a:solidFill>
              </a:rPr>
              <a:t>», </a:t>
            </a:r>
          </a:p>
          <a:p>
            <a:pPr marL="859536" lvl="2" fontAlgn="auto">
              <a:spcBef>
                <a:spcPts val="600"/>
              </a:spcBef>
              <a:spcAft>
                <a:spcPts val="600"/>
              </a:spcAft>
              <a:buFont typeface="Wingdings 2"/>
              <a:buChar char="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Санкт-Петербургский государственный технологический университет</a:t>
            </a:r>
          </a:p>
          <a:p>
            <a:pPr marL="621792" lvl="1" fontAlgn="auto">
              <a:spcBef>
                <a:spcPts val="6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Наши выпускники обучаются в аспирантуре в России и за рубежом (в настоящее время наши аспиранты учатся в Канаде, Великобритании, Финляндии, в начале 2000 – несколько человек защитили </a:t>
            </a:r>
            <a:r>
              <a:rPr lang="ru-RU" sz="1600" dirty="0" err="1" smtClean="0">
                <a:solidFill>
                  <a:schemeClr val="tx2"/>
                </a:solidFill>
              </a:rPr>
              <a:t>PhD</a:t>
            </a:r>
            <a:r>
              <a:rPr lang="ru-RU" sz="1600" dirty="0" smtClean="0">
                <a:solidFill>
                  <a:schemeClr val="tx2"/>
                </a:solidFill>
              </a:rPr>
              <a:t> в Германии, Франции, Швеции)</a:t>
            </a:r>
          </a:p>
        </p:txBody>
      </p:sp>
      <p:sp>
        <p:nvSpPr>
          <p:cNvPr id="4710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Выпускники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solidFill>
                  <a:schemeClr val="tx2"/>
                </a:solidFill>
              </a:rPr>
              <a:t>Выпускники отделения механики работают в научно-исследовательских институтах, например: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Институт проблем машиноведения РАН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Центральный научно-исследовательский институт </a:t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им. ак. А.Н.Крылова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Центральный институт авиамоторного машиностроения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Центральный аэрогидродинамический институт </a:t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им. Н.Е.Жуковского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smtClean="0">
                <a:solidFill>
                  <a:schemeClr val="tx2"/>
                </a:solidFill>
              </a:rPr>
              <a:t>Концерн Гидроприбор, НИИ Мортеплотехники, НИИ командных приборов</a:t>
            </a:r>
          </a:p>
        </p:txBody>
      </p:sp>
      <p:sp>
        <p:nvSpPr>
          <p:cNvPr id="4813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Выпускники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/>
          </a:bodyPr>
          <a:lstStyle/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Теоретической и прикладной механики</a:t>
            </a:r>
          </a:p>
          <a:p>
            <a:pPr lvl="1">
              <a:spcBef>
                <a:spcPct val="0"/>
              </a:spcBef>
              <a:buNone/>
            </a:pPr>
            <a:r>
              <a:rPr lang="ru-RU" sz="2800" dirty="0" smtClean="0"/>
              <a:t>    </a:t>
            </a:r>
            <a:r>
              <a:rPr lang="en-US" sz="2800" dirty="0" smtClean="0"/>
              <a:t>http</a:t>
            </a:r>
            <a:r>
              <a:rPr lang="ru-RU" sz="2800" dirty="0" smtClean="0"/>
              <a:t>://</a:t>
            </a:r>
            <a:r>
              <a:rPr lang="en-US" sz="2800" dirty="0" smtClean="0"/>
              <a:t>www.math.spbu.ru/tm</a:t>
            </a:r>
            <a:r>
              <a:rPr lang="ru-RU" sz="2800" dirty="0" smtClean="0"/>
              <a:t>/</a:t>
            </a:r>
            <a:endParaRPr lang="ru-RU" sz="28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endParaRPr lang="ru-RU" sz="28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err="1" smtClean="0"/>
              <a:t>Гидроаэромеханики</a:t>
            </a:r>
            <a:endParaRPr lang="ru-RU" sz="2800" dirty="0" smtClean="0"/>
          </a:p>
          <a:p>
            <a:pPr lvl="1">
              <a:spcBef>
                <a:spcPct val="0"/>
              </a:spcBef>
              <a:buNone/>
            </a:pPr>
            <a:r>
              <a:rPr lang="ru-RU" sz="2800" dirty="0" smtClean="0"/>
              <a:t>    http:</a:t>
            </a:r>
            <a:r>
              <a:rPr lang="en-US" sz="2800" dirty="0" smtClean="0"/>
              <a:t>//www.math.spbu.ru/GAM</a:t>
            </a:r>
            <a:endParaRPr lang="ru-RU" sz="28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endParaRPr lang="ru-RU" sz="28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Теории упругости</a:t>
            </a:r>
          </a:p>
          <a:p>
            <a:pPr lvl="2">
              <a:spcBef>
                <a:spcPct val="0"/>
              </a:spcBef>
              <a:buNone/>
            </a:pPr>
            <a:r>
              <a:rPr lang="en-US" sz="2800" dirty="0" smtClean="0"/>
              <a:t>http</a:t>
            </a:r>
            <a:r>
              <a:rPr lang="ru-RU" sz="2800" dirty="0" smtClean="0"/>
              <a:t>://</a:t>
            </a:r>
            <a:r>
              <a:rPr lang="ru-RU" sz="2800" dirty="0" err="1" smtClean="0"/>
              <a:t>www.solidmech.com</a:t>
            </a:r>
            <a:endParaRPr lang="ru-RU" sz="2800" dirty="0" smtClean="0"/>
          </a:p>
          <a:p>
            <a:pPr lvl="2">
              <a:spcBef>
                <a:spcPct val="0"/>
              </a:spcBef>
              <a:buFont typeface="Wingdings" pitchFamily="2" charset="2"/>
              <a:buChar char="Ø"/>
            </a:pPr>
            <a:endParaRPr lang="ru-RU" sz="28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dirty="0" smtClean="0"/>
              <a:t>Физической механики</a:t>
            </a:r>
          </a:p>
          <a:p>
            <a:pPr lvl="2">
              <a:spcBef>
                <a:spcPct val="0"/>
              </a:spcBef>
              <a:buNone/>
            </a:pPr>
            <a:r>
              <a:rPr lang="en-US" sz="2800" dirty="0" smtClean="0"/>
              <a:t>http://www.math.spbu.ru/ru/index.html</a:t>
            </a:r>
            <a:endParaRPr lang="ru-RU" sz="2800" dirty="0" smtClean="0">
              <a:hlinkClick r:id="rId2"/>
            </a:endParaRPr>
          </a:p>
          <a:p>
            <a:pPr lvl="1">
              <a:spcBef>
                <a:spcPct val="0"/>
              </a:spcBef>
            </a:pPr>
            <a:endParaRPr lang="ru-RU" sz="2800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>Кафедры  отделения механики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latin typeface="Arial" pitchFamily="34" charset="0"/>
              </a:rPr>
              <a:t>ДО НОВЫХ ВСТРЕЧ!</a:t>
            </a:r>
            <a:br>
              <a:rPr lang="ru-RU" sz="4000" smtClean="0">
                <a:latin typeface="Arial" pitchFamily="34" charset="0"/>
              </a:rPr>
            </a:br>
            <a:endParaRPr lang="ru-RU" sz="4000" smtClean="0">
              <a:latin typeface="Arial" pitchFamily="34" charset="0"/>
            </a:endParaRP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pitchFamily="34" charset="0"/>
            </a:endParaRPr>
          </a:p>
          <a:p>
            <a:endParaRPr lang="ru-RU" smtClean="0">
              <a:latin typeface="Arial" pitchFamily="34" charset="0"/>
            </a:endParaRPr>
          </a:p>
          <a:p>
            <a:r>
              <a:rPr lang="ru-RU" smtClean="0">
                <a:latin typeface="Arial" pitchFamily="34" charset="0"/>
              </a:rPr>
              <a:t>Желаем всем абитуриентам успешного выбора и исполнения мечты 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 lnSpcReduction="10000"/>
          </a:bodyPr>
          <a:lstStyle/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Прикладной механики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Газовой динамики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Аэродинамики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Прикладной аэродинамики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Прочности материалов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Механики полимеров и композитов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Математических методов механики сплошных сред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Научно-исследовательский центр «Динамика»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Физической механики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ru-RU" dirty="0" smtClean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dirty="0" smtClean="0">
              <a:latin typeface="Verdana" pitchFamily="34" charset="0"/>
            </a:endParaRP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>Лаборатории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подготовке специалистов участвуют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академик РАН,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члена-корреспондента РАН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23 профессора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16 доцентов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8 членов Российского Национального комитета по теоретической и прикладной механике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 лауреата Государственных премий</a:t>
            </a:r>
          </a:p>
          <a:p>
            <a:pPr>
              <a:spcBef>
                <a:spcPct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>Преподаватели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95536" y="2117720"/>
            <a:ext cx="828092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b="1" dirty="0">
                <a:latin typeface="+mn-lt"/>
              </a:rPr>
              <a:t>Заведующий кафедрой </a:t>
            </a:r>
            <a:r>
              <a:rPr lang="ru-RU" sz="2000" b="1" dirty="0" smtClean="0">
                <a:latin typeface="+mn-lt"/>
              </a:rPr>
              <a:t>–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Заслуженный </a:t>
            </a:r>
            <a:r>
              <a:rPr lang="ru-RU" sz="2000" b="1" dirty="0">
                <a:latin typeface="+mn-lt"/>
              </a:rPr>
              <a:t>деятель науки РФ,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+mn-lt"/>
              </a:rPr>
              <a:t>Лауреат Государственной премии РФ,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+mn-lt"/>
              </a:rPr>
              <a:t>Лауреат премии СПбГУ (дважды</a:t>
            </a:r>
            <a:r>
              <a:rPr lang="ru-RU" sz="2000" b="1" dirty="0" smtClean="0">
                <a:latin typeface="+mn-lt"/>
              </a:rPr>
              <a:t>),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+mn-lt"/>
              </a:rPr>
              <a:t>Доктор физ.-мат. наук, профессор</a:t>
            </a:r>
          </a:p>
          <a:p>
            <a:pPr>
              <a:spcBef>
                <a:spcPts val="600"/>
              </a:spcBef>
            </a:pPr>
            <a:endParaRPr lang="ru-RU" sz="2000" b="1" dirty="0">
              <a:latin typeface="+mn-lt"/>
            </a:endParaRPr>
          </a:p>
        </p:txBody>
      </p:sp>
      <p:pic>
        <p:nvPicPr>
          <p:cNvPr id="3" name="Рисунок 2" descr="tovstik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9349" t="50648" r="31041" b="12407"/>
          <a:stretch>
            <a:fillRect/>
          </a:stretch>
        </p:blipFill>
        <p:spPr>
          <a:xfrm>
            <a:off x="5796136" y="2837006"/>
            <a:ext cx="2444750" cy="304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755576" y="273050"/>
            <a:ext cx="7966075" cy="99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dirty="0">
                <a:solidFill>
                  <a:schemeClr val="accent2"/>
                </a:solidFill>
                <a:latin typeface="Franklin Gothic Book" pitchFamily="34" charset="0"/>
              </a:rPr>
              <a:t>Кафедра теоретической и прикладной  </a:t>
            </a:r>
            <a:r>
              <a:rPr lang="ru-RU" sz="4400" dirty="0" smtClean="0">
                <a:solidFill>
                  <a:schemeClr val="accent2"/>
                </a:solidFill>
                <a:latin typeface="Franklin Gothic Book" pitchFamily="34" charset="0"/>
              </a:rPr>
              <a:t>механики</a:t>
            </a:r>
            <a:endParaRPr lang="ru-RU" sz="4400" dirty="0">
              <a:solidFill>
                <a:schemeClr val="accent2"/>
              </a:solidFill>
              <a:latin typeface="Franklin Gothic Boo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3650"/>
            <a:ext cx="5074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3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Товстик</a:t>
            </a:r>
            <a:r>
              <a:rPr lang="en-US" sz="2400" b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400" b="1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Петр </a:t>
            </a:r>
            <a:r>
              <a:rPr lang="ru-RU" sz="2400" b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Евгеньевич</a:t>
            </a:r>
            <a:endParaRPr lang="ru-RU" sz="2400" b="1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2400" b="1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2400" b="1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2917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Аналитическая механика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Механика неголономных систем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Динамика роботов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Динамика космических летательных аппаратов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ru-RU" dirty="0" smtClean="0"/>
              <a:t>Теория электромеханических систем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Механика тонкостенных конструкций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Колебания оболочек вращения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Теория сопряженных и подкрепленных оболочек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Деформация и колебания пластин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u-RU" dirty="0" smtClean="0"/>
              <a:t>Биомеханика глаза</a:t>
            </a:r>
          </a:p>
          <a:p>
            <a:pPr marL="621792" lvl="1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ru-RU" dirty="0" smtClean="0"/>
              <a:t>Нелинейная теория оболочек</a:t>
            </a:r>
            <a:endParaRPr lang="en-US" dirty="0" smtClean="0"/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/>
              <a:t>Гидроаэроупругость</a:t>
            </a:r>
            <a:endParaRPr lang="ru-RU" sz="2400" b="1" dirty="0" smtClean="0"/>
          </a:p>
        </p:txBody>
      </p:sp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Основные направления научных исследований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Соударение упругих тел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Динамика </a:t>
            </a:r>
            <a:r>
              <a:rPr lang="ru-RU" sz="2600" dirty="0" err="1" smtClean="0">
                <a:solidFill>
                  <a:schemeClr val="tx2"/>
                </a:solidFill>
              </a:rPr>
              <a:t>электромеханичесих</a:t>
            </a:r>
            <a:r>
              <a:rPr lang="ru-RU" sz="2600" dirty="0" smtClean="0">
                <a:solidFill>
                  <a:schemeClr val="tx2"/>
                </a:solidFill>
              </a:rPr>
              <a:t> систем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Случайные силы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Динамика имитационных тренажеров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Теория удара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Стабилизация сложных систем 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Теория автоматического регулирования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Теория неголономных систем 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Неголономная механика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Динамика космических аппаратов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>
              <a:solidFill>
                <a:sysClr val="windowText" lastClr="000000"/>
              </a:solidFill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1843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Теория оболочек глаза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Асимптотические приближения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Задачи нелинейных колебаний 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Движение твердого тела в жидкости</a:t>
            </a: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Специальные задачи теории присоединенных масс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Специальные задачи </a:t>
            </a:r>
            <a:r>
              <a:rPr lang="ru-RU" sz="1800" dirty="0" err="1" smtClean="0">
                <a:solidFill>
                  <a:schemeClr val="tx2"/>
                </a:solidFill>
              </a:rPr>
              <a:t>гидроупругости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Переходные процессы в </a:t>
            </a:r>
            <a:r>
              <a:rPr lang="ru-RU" sz="1800" dirty="0" err="1" smtClean="0">
                <a:solidFill>
                  <a:schemeClr val="tx2"/>
                </a:solidFill>
              </a:rPr>
              <a:t>гидроупругости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marL="365760" indent="-256032" fontAlgn="auto">
              <a:spcBef>
                <a:spcPts val="60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Современные задачи механики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sp>
        <p:nvSpPr>
          <p:cNvPr id="1843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/>
                </a:solidFill>
              </a:rPr>
              <a:t>Спецкурсы и семинары для магистров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1430</Words>
  <Application>Microsoft Office PowerPoint</Application>
  <PresentationFormat>Экран (4:3)</PresentationFormat>
  <Paragraphs>308</Paragraphs>
  <Slides>40</Slides>
  <Notes>5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Техническая</vt:lpstr>
      <vt:lpstr>Видео-клип</vt:lpstr>
      <vt:lpstr>Точечный рисунок</vt:lpstr>
      <vt:lpstr>    Механика   и математическое  моделирование</vt:lpstr>
      <vt:lpstr>О программе</vt:lpstr>
      <vt:lpstr>Профили обучения</vt:lpstr>
      <vt:lpstr>Кафедры  отделения механики</vt:lpstr>
      <vt:lpstr>Лаборатории</vt:lpstr>
      <vt:lpstr>Преподаватели</vt:lpstr>
      <vt:lpstr>Слайд 7</vt:lpstr>
      <vt:lpstr>Основные направления научных исследований</vt:lpstr>
      <vt:lpstr>Спецкурсы и семинары для магистров</vt:lpstr>
      <vt:lpstr>Лаборатория прикладной механики</vt:lpstr>
      <vt:lpstr>Лаборатория прикладной механики</vt:lpstr>
      <vt:lpstr>Лаборатория прикладной механики</vt:lpstr>
      <vt:lpstr>Кафедра гидроаэромеханики</vt:lpstr>
      <vt:lpstr>Основные направления научных исследований</vt:lpstr>
      <vt:lpstr>Спецкурсы и семинары для магистров</vt:lpstr>
      <vt:lpstr>Стажировка в ЦАГИ</vt:lpstr>
      <vt:lpstr>Лаборатория газовой динамики</vt:lpstr>
      <vt:lpstr>Лаборатория газовой динамики</vt:lpstr>
      <vt:lpstr>Лаборатория газовой динамики</vt:lpstr>
      <vt:lpstr>Лаборатории аэродинамики</vt:lpstr>
      <vt:lpstr>Кафедра теории упругости</vt:lpstr>
      <vt:lpstr>Основные направления научных исследований</vt:lpstr>
      <vt:lpstr>Спецкурсы и семинары для магистров</vt:lpstr>
      <vt:lpstr>Лаборатория прочности материалов</vt:lpstr>
      <vt:lpstr>Лаборатория прочности материалов</vt:lpstr>
      <vt:lpstr>Лаборатория прочности материалов</vt:lpstr>
      <vt:lpstr>Лаборатория прочности материалов</vt:lpstr>
      <vt:lpstr>Научный центр «Динамика»</vt:lpstr>
      <vt:lpstr>Научный центр «Динамика»</vt:lpstr>
      <vt:lpstr>Научный центр «Динамика»</vt:lpstr>
      <vt:lpstr>Кафедра физической механики</vt:lpstr>
      <vt:lpstr>Основные направления научных исследований</vt:lpstr>
      <vt:lpstr>Спецкурсы и семинары для магистров</vt:lpstr>
      <vt:lpstr>Научные результаты отделения механики</vt:lpstr>
      <vt:lpstr>Гранты, программы, партнеры</vt:lpstr>
      <vt:lpstr>Международное сотрудничество</vt:lpstr>
      <vt:lpstr>Слайд 37</vt:lpstr>
      <vt:lpstr>Выпускники </vt:lpstr>
      <vt:lpstr>Выпускники </vt:lpstr>
      <vt:lpstr>ДО НОВЫХ ВСТРЕЧ!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2014-04-09T18:46:34Z</dcterms:modified>
</cp:coreProperties>
</file>